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Override3.xml" ContentType="application/vnd.openxmlformats-officedocument.themeOverride+xml"/>
  <Override PartName="/ppt/theme/themeOverride4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9" r:id="rId20"/>
    <p:sldId id="278" r:id="rId21"/>
    <p:sldId id="283" r:id="rId22"/>
    <p:sldId id="275" r:id="rId23"/>
    <p:sldId id="277" r:id="rId24"/>
    <p:sldId id="274" r:id="rId25"/>
    <p:sldId id="285" r:id="rId26"/>
    <p:sldId id="286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4" autoAdjust="0"/>
    <p:restoredTop sz="94660"/>
  </p:normalViewPr>
  <p:slideViewPr>
    <p:cSldViewPr>
      <p:cViewPr varScale="1">
        <p:scale>
          <a:sx n="82" d="100"/>
          <a:sy n="82" d="100"/>
        </p:scale>
        <p:origin x="-162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ый треугольник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Группа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Полилиния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11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B2ECC621-91BC-42DF-92FB-594E74BABB7E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12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FF57953E-E707-49D0-9030-6B0D9472FD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whee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AE910-F244-4B70-8AA4-65B38D443FFF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6C400-E5EE-48A4-A390-91B1B214388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whee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4DD09-3767-4136-AD3B-573BAA7054BD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361BC-B21C-443E-817D-5028AB1157B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whee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47BCA-9C41-4251-8941-815CBD9865CE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A5541-B965-40ED-A6F8-90B5423CE0B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whee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шивка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Нашивка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7F00F21-1CF9-498E-9548-ABE91673702B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10BCFC0-7E52-452E-93EE-00BD5D30814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180CD9E-33ED-4D4C-B605-CF5C03B3EB6C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FCD0C0A-10E8-43E8-B7B4-0126065F9D1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ECC11AC-79AD-49B1-9D1A-E71385F98CCE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AC7F8DC-88DB-4A39-9A15-F6C55CB9FC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hee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2317464-2AAB-4555-9106-64B7F1F9345B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16D73D7-18A9-4C86-8F2A-A691FF6FD0D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22E91A-2A0F-4835-8C07-620235C7E653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C5049F-5E68-40B1-BAD2-28D5AE6639A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>
    <p:whee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334CC60-3A5A-4E36-BFC2-87828AA844CD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6CB0F53-C3B6-4116-9ECA-975E07F25AD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hee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Полилиния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Прямоугольный треугольник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Нашивка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Нашивка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1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5374F2B4-71B5-4F24-961E-5D503324646C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12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BC0B720-9E1E-467F-BDEB-5A075B7E2D1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whee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33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6BDCF1BA-4918-4037-B385-5F1EB73C9BA8}" type="datetimeFigureOut">
              <a:rPr lang="ru-RU"/>
              <a:pPr>
                <a:defRPr/>
              </a:pPr>
              <a:t>18.08.2020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BDAD5B13-7915-4D57-AFC9-B25F878FACB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7" r:id="rId2"/>
    <p:sldLayoutId id="2147483792" r:id="rId3"/>
    <p:sldLayoutId id="2147483793" r:id="rId4"/>
    <p:sldLayoutId id="2147483794" r:id="rId5"/>
    <p:sldLayoutId id="2147483795" r:id="rId6"/>
    <p:sldLayoutId id="2147483788" r:id="rId7"/>
    <p:sldLayoutId id="2147483796" r:id="rId8"/>
    <p:sldLayoutId id="2147483797" r:id="rId9"/>
    <p:sldLayoutId id="2147483789" r:id="rId10"/>
    <p:sldLayoutId id="2147483790" r:id="rId11"/>
  </p:sldLayoutIdLst>
  <p:transition>
    <p:wheel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6.png"/><Relationship Id="rId27" Type="http://schemas.microsoft.com/office/2007/relationships/hdphoto" Target="../../word/media/hdphoto3.wdp"/><Relationship Id="rId30" Type="http://schemas.microsoft.com/office/2007/relationships/hdphoto" Target="../../word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9" Type="http://schemas.microsoft.com/office/2007/relationships/hdphoto" Target="../../word/media/hdphoto5.wdp"/><Relationship Id="rId3" Type="http://schemas.openxmlformats.org/officeDocument/2006/relationships/image" Target="../media/image23.png"/><Relationship Id="rId42" Type="http://schemas.openxmlformats.org/officeDocument/2006/relationships/image" Target="../media/image25.jpeg"/><Relationship Id="rId2" Type="http://schemas.openxmlformats.org/officeDocument/2006/relationships/image" Target="../media/image22.png"/><Relationship Id="rId41" Type="http://schemas.microsoft.com/office/2007/relationships/hdphoto" Target="../../word/media/hdphoto6.wd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4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63" Type="http://schemas.microsoft.com/office/2007/relationships/hdphoto" Target="../../word/media/hdphoto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5" Type="http://schemas.openxmlformats.org/officeDocument/2006/relationships/image" Target="../media/image37.jpeg"/><Relationship Id="rId6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.png"/><Relationship Id="rId3" Type="http://schemas.openxmlformats.org/officeDocument/2006/relationships/image" Target="../media/image6.png"/><Relationship Id="rId17" Type="http://schemas.microsoft.com/office/2007/relationships/hdphoto" Target="../../word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19" Type="http://schemas.microsoft.com/office/2007/relationships/hdphoto" Target="../../word/media/hdphoto2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5786" y="214290"/>
            <a:ext cx="7772400" cy="3070694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4400" dirty="0" err="1" smtClean="0"/>
              <a:t>Здоровьесберегающая</a:t>
            </a:r>
            <a:r>
              <a:rPr lang="ru-RU" sz="4400" dirty="0" smtClean="0"/>
              <a:t> среда как фактор  обеспечения качества образовательного процесса.</a:t>
            </a:r>
            <a:br>
              <a:rPr lang="ru-RU" sz="4400" dirty="0" smtClean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" y="5286375"/>
            <a:ext cx="6400800" cy="1752600"/>
          </a:xfrm>
        </p:spPr>
        <p:txBody>
          <a:bodyPr>
            <a:normAutofit/>
          </a:bodyPr>
          <a:lstStyle/>
          <a:p>
            <a:pPr marR="0" algn="l" eaLnBrk="1" hangingPunct="1">
              <a:defRPr/>
            </a:pPr>
            <a:r>
              <a:rPr lang="ru-RU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МОУ «Средняя школа №1»</a:t>
            </a:r>
          </a:p>
          <a:p>
            <a:pPr marR="0" algn="l" eaLnBrk="1" hangingPunct="1">
              <a:defRPr/>
            </a:pPr>
            <a:r>
              <a:rPr lang="ru-RU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г.Гаврилов-Ям</a:t>
            </a:r>
          </a:p>
          <a:p>
            <a:pPr marR="0" algn="l" eaLnBrk="1" hangingPunct="1">
              <a:defRPr/>
            </a:pPr>
            <a:r>
              <a:rPr lang="ru-RU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Ярославской области</a:t>
            </a: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438965" y="537015"/>
            <a:ext cx="25011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 что  на обед?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4026768" cy="3240360"/>
          </a:xfrm>
          <a:prstGeom prst="rect">
            <a:avLst/>
          </a:prstGeom>
          <a:noFill/>
        </p:spPr>
      </p:pic>
      <p:pic>
        <p:nvPicPr>
          <p:cNvPr id="6" name="Рисунок 5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96752"/>
            <a:ext cx="3816424" cy="3240360"/>
          </a:xfrm>
          <a:prstGeom prst="rect">
            <a:avLst/>
          </a:prstGeom>
          <a:noFill/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4"/>
          <p:cNvSpPr txBox="1">
            <a:spLocks noChangeArrowheads="1"/>
          </p:cNvSpPr>
          <p:nvPr/>
        </p:nvSpPr>
        <p:spPr bwMode="auto">
          <a:xfrm>
            <a:off x="1692275" y="260648"/>
            <a:ext cx="5616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                             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3170847" y="411001"/>
            <a:ext cx="28023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Учиться, не болея!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BEBA8EAE-BF5A-486C-A8C5-ECC9F3942E4B}">
                <a14:imgProps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>
                  <a14:imgLayer r:embed="rId2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3226296" cy="3341737"/>
          </a:xfrm>
          <a:prstGeom prst="rect">
            <a:avLst/>
          </a:prstGeom>
          <a:noFill/>
        </p:spPr>
      </p:pic>
      <p:pic>
        <p:nvPicPr>
          <p:cNvPr id="6" name="Рисунок 5"/>
          <p:cNvPicPr/>
          <p:nvPr/>
        </p:nvPicPr>
        <p:blipFill>
          <a:blip r:embed="rId28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427984" y="908720"/>
            <a:ext cx="4026396" cy="3318495"/>
          </a:xfrm>
          <a:prstGeom prst="rect">
            <a:avLst/>
          </a:prstGeom>
          <a:noFill/>
        </p:spPr>
      </p:pic>
      <p:pic>
        <p:nvPicPr>
          <p:cNvPr id="7" name="Рисунок 6"/>
          <p:cNvPicPr/>
          <p:nvPr/>
        </p:nvPicPr>
        <p:blipFill>
          <a:blip r:embed="rId29" cstate="print">
            <a:extLst>
              <a:ext uri="{BEBA8EAE-BF5A-486C-A8C5-ECC9F3942E4B}">
                <a14:imgProps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>
                  <a14:imgLayer r:embed="rId30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17032"/>
            <a:ext cx="3239641" cy="2612132"/>
          </a:xfrm>
          <a:prstGeom prst="rect">
            <a:avLst/>
          </a:prstGeom>
          <a:noFill/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6"/>
          <p:cNvSpPr txBox="1">
            <a:spLocks noChangeArrowheads="1"/>
          </p:cNvSpPr>
          <p:nvPr/>
        </p:nvSpPr>
        <p:spPr bwMode="auto">
          <a:xfrm>
            <a:off x="1979613" y="476250"/>
            <a:ext cx="55451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                        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164096"/>
            <a:ext cx="9144000" cy="4616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Times New Roman" pitchFamily="18" charset="0"/>
              </a:rPr>
              <a:t>Как питаемся, так и улыбаемся!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" name="Рисунок 4" descr="L:\Неделя Здоровья 2018 год\DSC05515.JPG"/>
          <p:cNvPicPr/>
          <p:nvPr/>
        </p:nvPicPr>
        <p:blipFill>
          <a:blip r:embed="rId2" cstate="print">
            <a:lum contrast="30000"/>
          </a:blip>
          <a:srcRect/>
          <a:stretch>
            <a:fillRect/>
          </a:stretch>
        </p:blipFill>
        <p:spPr bwMode="auto">
          <a:xfrm>
            <a:off x="755576" y="1340768"/>
            <a:ext cx="3115563" cy="210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K:\159_2802\IMGP4415.JPG"/>
          <p:cNvPicPr/>
          <p:nvPr/>
        </p:nvPicPr>
        <p:blipFill>
          <a:blip r:embed="rId3" cstate="print">
            <a:lum contrast="30000"/>
          </a:blip>
          <a:srcRect/>
          <a:stretch>
            <a:fillRect/>
          </a:stretch>
        </p:blipFill>
        <p:spPr bwMode="auto">
          <a:xfrm>
            <a:off x="4860032" y="1196752"/>
            <a:ext cx="2962275" cy="2228850"/>
          </a:xfrm>
          <a:prstGeom prst="rect">
            <a:avLst/>
          </a:prstGeom>
          <a:noFill/>
        </p:spPr>
      </p:pic>
      <p:pic>
        <p:nvPicPr>
          <p:cNvPr id="7" name="Рисунок 6" descr="I:\DCIM\100MSDCF\DSC07873.JPG"/>
          <p:cNvPicPr/>
          <p:nvPr/>
        </p:nvPicPr>
        <p:blipFill>
          <a:blip r:embed="rId4" cstate="print">
            <a:lum contrast="20000"/>
          </a:blip>
          <a:srcRect t="7653" r="5763"/>
          <a:stretch>
            <a:fillRect/>
          </a:stretch>
        </p:blipFill>
        <p:spPr bwMode="auto">
          <a:xfrm>
            <a:off x="755576" y="3861048"/>
            <a:ext cx="3185284" cy="207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I:\DCIM\100MSDCF\DSC07866.JPG"/>
          <p:cNvPicPr/>
          <p:nvPr/>
        </p:nvPicPr>
        <p:blipFill>
          <a:blip r:embed="rId5" cstate="print">
            <a:lum contrast="20000"/>
          </a:blip>
          <a:srcRect l="11041" t="12716" r="5073"/>
          <a:stretch>
            <a:fillRect/>
          </a:stretch>
        </p:blipFill>
        <p:spPr bwMode="auto">
          <a:xfrm>
            <a:off x="5220072" y="3933056"/>
            <a:ext cx="290639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Рисунок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628800"/>
            <a:ext cx="2363787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Рисунок 5"/>
          <p:cNvPicPr>
            <a:picLocks noChangeAspect="1" noChangeArrowheads="1"/>
          </p:cNvPicPr>
          <p:nvPr/>
        </p:nvPicPr>
        <p:blipFill>
          <a:blip r:embed="rId3" cstate="print">
            <a:lum contrast="10000"/>
          </a:blip>
          <a:srcRect/>
          <a:stretch>
            <a:fillRect/>
          </a:stretch>
        </p:blipFill>
        <p:spPr bwMode="auto">
          <a:xfrm>
            <a:off x="0" y="3857625"/>
            <a:ext cx="2984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1908175" y="404664"/>
            <a:ext cx="57594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/>
              <a:t>                           </a:t>
            </a:r>
            <a:endParaRPr lang="ru-RU" sz="2800" dirty="0">
              <a:solidFill>
                <a:srgbClr val="00B0F0"/>
              </a:solidFill>
            </a:endParaRP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0" y="223527"/>
            <a:ext cx="9144000" cy="4616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Лучшая столовая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" name="Содержимое 7" descr="D:\ШКола - территория здоровья\Фотки\DSC07687.JPG"/>
          <p:cNvPicPr>
            <a:picLocks noGrp="1"/>
          </p:cNvPicPr>
          <p:nvPr>
            <p:ph idx="1"/>
          </p:nvPr>
        </p:nvPicPr>
        <p:blipFill rotWithShape="1">
          <a:blip r:embed="rId4" cstate="print">
            <a:extLst>
              <a:ext uri="{BEBA8EAE-BF5A-486C-A8C5-ECC9F3942E4B}">
                <a14:imgProps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>
                  <a14:imgLayer r:embed="rId4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18797" r="5487"/>
          <a:stretch/>
        </p:blipFill>
        <p:spPr bwMode="auto">
          <a:xfrm>
            <a:off x="971600" y="764704"/>
            <a:ext cx="2944902" cy="33572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pic>
        <p:nvPicPr>
          <p:cNvPr id="9" name="Рисунок 8" descr="I:\DCIM\100MSDCF\DSC07872.JPG"/>
          <p:cNvPicPr/>
          <p:nvPr/>
        </p:nvPicPr>
        <p:blipFill>
          <a:blip r:embed="rId42" cstate="print"/>
          <a:srcRect l="23749" t="11229" b="7338"/>
          <a:stretch>
            <a:fillRect/>
          </a:stretch>
        </p:blipFill>
        <p:spPr bwMode="auto">
          <a:xfrm rot="5400000">
            <a:off x="5186367" y="1230457"/>
            <a:ext cx="3672406" cy="274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D:\ШКола - территория здоровья\Фотки\DSC07677.JPG"/>
          <p:cNvPicPr/>
          <p:nvPr/>
        </p:nvPicPr>
        <p:blipFill rotWithShape="1">
          <a:blip r:embed="rId43" cstate="print">
            <a:extLst>
              <a:ext uri="{BEBA8EAE-BF5A-486C-A8C5-ECC9F3942E4B}">
                <a14:imgProps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>
                  <a14:imgLayer r:embed="rId3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33680" t="7325" r="3546"/>
          <a:stretch/>
        </p:blipFill>
        <p:spPr bwMode="auto">
          <a:xfrm>
            <a:off x="3203848" y="4005064"/>
            <a:ext cx="2678807" cy="2703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4"/>
          <p:cNvSpPr txBox="1">
            <a:spLocks noChangeArrowheads="1"/>
          </p:cNvSpPr>
          <p:nvPr/>
        </p:nvSpPr>
        <p:spPr bwMode="auto">
          <a:xfrm>
            <a:off x="2124075" y="116632"/>
            <a:ext cx="54721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B0F0"/>
                </a:solidFill>
              </a:rPr>
              <a:t>             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483063" y="222411"/>
            <a:ext cx="4177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Академия здорового питания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2819400" cy="1771650"/>
          </a:xfrm>
          <a:prstGeom prst="rect">
            <a:avLst/>
          </a:prstGeom>
          <a:noFill/>
        </p:spPr>
      </p:pic>
      <p:pic>
        <p:nvPicPr>
          <p:cNvPr id="8" name="Рисунок 7" descr="C:\Users\Ирина\Desktop\фото фастфуд\IMG_6111.JPG"/>
          <p:cNvPicPr/>
          <p:nvPr/>
        </p:nvPicPr>
        <p:blipFill>
          <a:blip r:embed="rId3" cstate="print">
            <a:lum contrast="30000"/>
          </a:blip>
          <a:srcRect l="8772"/>
          <a:stretch>
            <a:fillRect/>
          </a:stretch>
        </p:blipFill>
        <p:spPr bwMode="auto">
          <a:xfrm>
            <a:off x="5292080" y="1052736"/>
            <a:ext cx="2752725" cy="2038350"/>
          </a:xfrm>
          <a:prstGeom prst="rect">
            <a:avLst/>
          </a:prstGeom>
          <a:noFill/>
        </p:spPr>
      </p:pic>
      <p:pic>
        <p:nvPicPr>
          <p:cNvPr id="9" name="Рисунок 8"/>
          <p:cNvPicPr/>
          <p:nvPr/>
        </p:nvPicPr>
        <p:blipFill>
          <a:blip r:embed="rId4" cstate="print">
            <a:lum contrast="30000"/>
          </a:blip>
          <a:srcRect l="8518" t="3333" r="9628" b="8333"/>
          <a:stretch>
            <a:fillRect/>
          </a:stretch>
        </p:blipFill>
        <p:spPr bwMode="auto">
          <a:xfrm>
            <a:off x="683568" y="3573016"/>
            <a:ext cx="298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G:\DCIM\137NC1S1\DSC_2006.JPG"/>
          <p:cNvPicPr/>
          <p:nvPr/>
        </p:nvPicPr>
        <p:blipFill>
          <a:blip r:embed="rId5" cstate="print">
            <a:lum contrast="30000"/>
          </a:blip>
          <a:srcRect l="6008" t="2961" r="3878"/>
          <a:stretch>
            <a:fillRect/>
          </a:stretch>
        </p:blipFill>
        <p:spPr bwMode="auto">
          <a:xfrm>
            <a:off x="5076056" y="3573016"/>
            <a:ext cx="3161665" cy="2095500"/>
          </a:xfrm>
          <a:prstGeom prst="rect">
            <a:avLst/>
          </a:prstGeom>
          <a:noFill/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939784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/>
              <a:t>В школу за здоровьем!</a:t>
            </a:r>
            <a:br>
              <a:rPr lang="ru-RU" sz="3200" dirty="0" smtClean="0"/>
            </a:br>
            <a:endParaRPr lang="ru-RU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Рисунок 5" descr="L:\17-18день здоровья\День здоровья 2017\DSC01648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836712"/>
            <a:ext cx="3081908" cy="254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L:\17-18день здоровья\День здоровья 2017\DSC01559.JPG"/>
          <p:cNvPicPr/>
          <p:nvPr/>
        </p:nvPicPr>
        <p:blipFill>
          <a:blip r:embed="rId3" cstate="print"/>
          <a:srcRect l="20408" b="14008"/>
          <a:stretch>
            <a:fillRect/>
          </a:stretch>
        </p:blipFill>
        <p:spPr bwMode="auto">
          <a:xfrm>
            <a:off x="4644008" y="836712"/>
            <a:ext cx="389646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D:\Наталия\САЙТ\САЙТ 2017-2018 год\Открытие школьного стадиона-статья\DSC_1190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3861048"/>
            <a:ext cx="3365748" cy="246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M:\САЙТ\Сатья в газету о февральских праздниках\IMGP5390.JPG"/>
          <p:cNvPicPr/>
          <p:nvPr/>
        </p:nvPicPr>
        <p:blipFill>
          <a:blip r:embed="rId5" cstate="print"/>
          <a:srcRect l="10020" t="29150"/>
          <a:stretch>
            <a:fillRect/>
          </a:stretch>
        </p:blipFill>
        <p:spPr bwMode="auto">
          <a:xfrm>
            <a:off x="4932040" y="3933056"/>
            <a:ext cx="3496047" cy="2414389"/>
          </a:xfrm>
          <a:prstGeom prst="rect">
            <a:avLst/>
          </a:prstGeom>
          <a:noFill/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228998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ru-RU" sz="3600" dirty="0" smtClean="0"/>
              <a:t>Вперед, к олимпийским вершинам!</a:t>
            </a:r>
            <a:br>
              <a:rPr lang="ru-RU" sz="3600" dirty="0" smtClean="0"/>
            </a:br>
            <a:endParaRPr lang="ru-RU" sz="3600" dirty="0"/>
          </a:p>
        </p:txBody>
      </p:sp>
      <p:pic>
        <p:nvPicPr>
          <p:cNvPr id="5" name="Содержимое 4" descr="D:\впк разведчик\IMG_1576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>
                  <a14:imgLayer r:embed="rId6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b="9192"/>
          <a:stretch/>
        </p:blipFill>
        <p:spPr bwMode="auto">
          <a:xfrm>
            <a:off x="683568" y="1700808"/>
            <a:ext cx="1953585" cy="26572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</a:ext>
          </a:extLst>
        </p:spPr>
      </p:pic>
      <p:pic>
        <p:nvPicPr>
          <p:cNvPr id="6" name="Рисунок 5" descr="F:\Фото разведчик\Сборы Иваново\IMG_1193.jpg"/>
          <p:cNvPicPr/>
          <p:nvPr/>
        </p:nvPicPr>
        <p:blipFill>
          <a:blip r:embed="rId64" cstate="print">
            <a:lum contrast="30000"/>
          </a:blip>
          <a:srcRect t="2446"/>
          <a:stretch>
            <a:fillRect/>
          </a:stretch>
        </p:blipFill>
        <p:spPr bwMode="auto">
          <a:xfrm>
            <a:off x="6732240" y="1700808"/>
            <a:ext cx="20955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D:\Наталия\САЙТ\САЙТ 2017-2018 год\Открытие школьного стадиона-статья\DSC_1175.JPG"/>
          <p:cNvPicPr/>
          <p:nvPr/>
        </p:nvPicPr>
        <p:blipFill>
          <a:blip r:embed="rId65" cstate="print"/>
          <a:srcRect/>
          <a:stretch>
            <a:fillRect/>
          </a:stretch>
        </p:blipFill>
        <p:spPr bwMode="auto">
          <a:xfrm>
            <a:off x="2915816" y="1772816"/>
            <a:ext cx="360040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0"/>
            <a:ext cx="8229600" cy="1484784"/>
          </a:xfrm>
        </p:spPr>
        <p:txBody>
          <a:bodyPr/>
          <a:lstStyle/>
          <a:p>
            <a:pPr algn="ctr" eaLnBrk="1" hangingPunct="1">
              <a:defRPr/>
            </a:pPr>
            <a:r>
              <a:rPr lang="ru-RU" sz="3200" dirty="0" smtClean="0"/>
              <a:t>Мы выбираем жизнь!</a:t>
            </a:r>
            <a:br>
              <a:rPr lang="ru-RU" sz="3200" dirty="0" smtClean="0"/>
            </a:br>
            <a:endParaRPr lang="ru-RU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835696" y="6858000"/>
            <a:ext cx="648072" cy="82791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ru-RU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Будущему защитнику Родины нужна сила</a:t>
            </a:r>
          </a:p>
        </p:txBody>
      </p:sp>
      <p:pic>
        <p:nvPicPr>
          <p:cNvPr id="6" name="Рисунок 5" descr="L:\Фото школьные\Врач и кормушки 2016 год\IMGP2674.JPG"/>
          <p:cNvPicPr/>
          <p:nvPr/>
        </p:nvPicPr>
        <p:blipFill>
          <a:blip r:embed="rId2" cstate="print"/>
          <a:srcRect t="22500" r="18125"/>
          <a:stretch>
            <a:fillRect/>
          </a:stretch>
        </p:blipFill>
        <p:spPr bwMode="auto">
          <a:xfrm>
            <a:off x="755576" y="1196752"/>
            <a:ext cx="272415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L:\Неделя Здоровья 2018 год\Игра 10-11 классы\DSC02457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124744"/>
            <a:ext cx="27813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I:\ФОТО ДЛЯ СПОРТИВНОЙ РАБОТЫ\DSCN7691.JPG"/>
          <p:cNvPicPr/>
          <p:nvPr/>
        </p:nvPicPr>
        <p:blipFill>
          <a:blip r:embed="rId4" cstate="print">
            <a:lum contrast="30000"/>
          </a:blip>
          <a:srcRect l="9908" r="12776"/>
          <a:stretch>
            <a:fillRect/>
          </a:stretch>
        </p:blipFill>
        <p:spPr bwMode="auto">
          <a:xfrm>
            <a:off x="755576" y="3573016"/>
            <a:ext cx="2808312" cy="2088232"/>
          </a:xfrm>
          <a:prstGeom prst="rect">
            <a:avLst/>
          </a:prstGeom>
          <a:noFill/>
        </p:spPr>
      </p:pic>
      <p:pic>
        <p:nvPicPr>
          <p:cNvPr id="10" name="Рисунок 9" descr="L:\Неделя Здоровья 2018 год\Неделя Здоровтя по дням\Неделя Здоровья - день 1\P1530686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3789040"/>
            <a:ext cx="291338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922114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ru-RU" sz="3200" dirty="0" smtClean="0"/>
              <a:t>Неделя Здоровья – это здорово!</a:t>
            </a:r>
            <a:br>
              <a:rPr lang="ru-RU" sz="3200" dirty="0" smtClean="0"/>
            </a:br>
            <a:endParaRPr lang="ru-RU" sz="3200" dirty="0" smtClean="0"/>
          </a:p>
        </p:txBody>
      </p:sp>
      <p:pic>
        <p:nvPicPr>
          <p:cNvPr id="4" name="Рисунок 3" descr="L:\Неделя Здоровья 2018 год\Неделя Здоровтя по дням\Неделя Здоровья - день 1\DSC0530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3361556" cy="262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L:\Веселые старты 21.02.2018 4 кл\DSCN0408.JPG"/>
          <p:cNvPicPr/>
          <p:nvPr/>
        </p:nvPicPr>
        <p:blipFill>
          <a:blip r:embed="rId3" cstate="print">
            <a:lum bright="10000" contrast="20000"/>
          </a:blip>
          <a:srcRect t="12605" r="20654"/>
          <a:stretch>
            <a:fillRect/>
          </a:stretch>
        </p:blipFill>
        <p:spPr bwMode="auto">
          <a:xfrm>
            <a:off x="4644008" y="1124744"/>
            <a:ext cx="3743057" cy="248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L:\Неделя Здоровья 2018 год\Неделя Здоровтя по дням\Неделя Здоровья - второй день\DSC05480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933056"/>
            <a:ext cx="3304406" cy="244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L:\Неделя Здоровья 2018 год\Неделя Здоровтя по дням\Неделя Здоровья - второй день\DSC05437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3933056"/>
            <a:ext cx="3531865" cy="240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idx="1"/>
          </p:nvPr>
        </p:nvSpPr>
        <p:spPr>
          <a:xfrm>
            <a:off x="428625" y="1143000"/>
            <a:ext cx="8229600" cy="4864100"/>
          </a:xfrm>
        </p:spPr>
        <p:txBody>
          <a:bodyPr/>
          <a:lstStyle/>
          <a:p>
            <a:pPr marL="355600" indent="-355600" eaLnBrk="1" hangingPunct="1">
              <a:lnSpc>
                <a:spcPct val="80000"/>
              </a:lnSpc>
              <a:buFontTx/>
              <a:buNone/>
            </a:pPr>
            <a:r>
              <a:rPr lang="ru-RU" sz="2000" smtClean="0"/>
              <a:t>       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ru-RU" sz="3600" dirty="0" smtClean="0"/>
              <a:t>Военно-спортивные праздники</a:t>
            </a:r>
            <a:br>
              <a:rPr lang="ru-RU" sz="3600" dirty="0" smtClean="0"/>
            </a:br>
            <a:endParaRPr lang="ru-RU" sz="3600" dirty="0"/>
          </a:p>
        </p:txBody>
      </p:sp>
      <p:pic>
        <p:nvPicPr>
          <p:cNvPr id="5" name="Рисунок 4" descr="L:\Военно-спортивный вечер 2018 год\IMG_9593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3247003" cy="2380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M:\САЙТ\Сатья в газету о февральских праздниках\IMG_1117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356992"/>
            <a:ext cx="1752600" cy="2657475"/>
          </a:xfrm>
          <a:prstGeom prst="rect">
            <a:avLst/>
          </a:prstGeom>
          <a:noFill/>
        </p:spPr>
      </p:pic>
      <p:pic>
        <p:nvPicPr>
          <p:cNvPr id="7" name="Рисунок 6" descr="L:\Разведчики - поход с рязанскими десантниками 2018 год\DSC_5299.JPG"/>
          <p:cNvPicPr/>
          <p:nvPr/>
        </p:nvPicPr>
        <p:blipFill>
          <a:blip r:embed="rId4" cstate="print"/>
          <a:srcRect l="18689" r="3741" b="18152"/>
          <a:stretch>
            <a:fillRect/>
          </a:stretch>
        </p:blipFill>
        <p:spPr bwMode="auto">
          <a:xfrm>
            <a:off x="5148064" y="1556792"/>
            <a:ext cx="3497188" cy="234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980728"/>
            <a:ext cx="8352928" cy="4104456"/>
          </a:xfrm>
        </p:spPr>
        <p:txBody>
          <a:bodyPr>
            <a:normAutofit fontScale="90000"/>
          </a:bodyPr>
          <a:lstStyle/>
          <a:p>
            <a:pPr algn="ctr"/>
            <a:r>
              <a:rPr lang="ru-RU" i="1" dirty="0" smtClean="0"/>
              <a:t>«Чтобы сделать ребёнка умным и рассудительным,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/>
              <a:t>сделайте его крепким и здоровым»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Ж.-Ж. Руссо</a:t>
            </a:r>
            <a:br>
              <a:rPr lang="ru-RU" dirty="0" smtClean="0"/>
            </a:b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ru-RU" sz="3200" dirty="0" smtClean="0"/>
              <a:t>Если хочешь быть здоров – закаляйся!</a:t>
            </a:r>
            <a:br>
              <a:rPr lang="ru-RU" sz="3200" dirty="0" smtClean="0"/>
            </a:br>
            <a:endParaRPr lang="ru-RU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Рисунок 3" descr="L:\Встреча Весны - началка 2018 год\Встречаем весну\DSC0739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4471392" cy="34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L:\Встреча Весны - началка 2018 год\Встречаем весну\DSC07464.JPG"/>
          <p:cNvPicPr/>
          <p:nvPr/>
        </p:nvPicPr>
        <p:blipFill>
          <a:blip r:embed="rId3" cstate="print"/>
          <a:srcRect t="12910" r="19672"/>
          <a:stretch>
            <a:fillRect/>
          </a:stretch>
        </p:blipFill>
        <p:spPr bwMode="auto">
          <a:xfrm>
            <a:off x="5580112" y="1484784"/>
            <a:ext cx="2576056" cy="335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 bwMode="auto">
          <a:xfrm>
            <a:off x="428596" y="142852"/>
            <a:ext cx="8229600" cy="1197916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3200" dirty="0" smtClean="0"/>
              <a:t>Чистая планета – крепкое здоровье!</a:t>
            </a:r>
            <a:br>
              <a:rPr lang="ru-RU" sz="3200" dirty="0" smtClean="0"/>
            </a:br>
            <a:endParaRPr lang="ru-RU" sz="3200" b="0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 descr="L:\Фото школьные\Ученик года-2017 Ульяновск\152MSDCF\DSC02259.JPG"/>
          <p:cNvPicPr/>
          <p:nvPr/>
        </p:nvPicPr>
        <p:blipFill>
          <a:blip r:embed="rId2" cstate="print">
            <a:lum bright="20000" contrast="20000"/>
          </a:blip>
          <a:srcRect l="3967" t="5505"/>
          <a:stretch>
            <a:fillRect/>
          </a:stretch>
        </p:blipFill>
        <p:spPr bwMode="auto">
          <a:xfrm>
            <a:off x="755576" y="1052736"/>
            <a:ext cx="3216399" cy="2538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D:\Наталия\Фотки всякие\Кормушки 2015 год\DSC06008.JPG"/>
          <p:cNvPicPr/>
          <p:nvPr/>
        </p:nvPicPr>
        <p:blipFill>
          <a:blip r:embed="rId3" cstate="print">
            <a:lum bright="10000" contrast="20000"/>
          </a:blip>
          <a:srcRect l="16945" r="6033" b="15788"/>
          <a:stretch>
            <a:fillRect/>
          </a:stretch>
        </p:blipFill>
        <p:spPr bwMode="auto">
          <a:xfrm>
            <a:off x="5148064" y="1124744"/>
            <a:ext cx="3184773" cy="243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L:\Фото школьные\кормушки\IMGP3917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4005064"/>
            <a:ext cx="3318123" cy="2450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L:\Фото школьные\Лагерь 2016 год\Лагерь 2016 2\IMGP3489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8064" y="4005064"/>
            <a:ext cx="3271639" cy="245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852"/>
            <a:ext cx="8229600" cy="1125908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ru-RU" sz="3200" dirty="0" smtClean="0"/>
              <a:t>Научить, защитить, обезопасить</a:t>
            </a:r>
            <a:br>
              <a:rPr lang="ru-RU" sz="3200" dirty="0" smtClean="0"/>
            </a:br>
            <a:endParaRPr lang="ru-RU" sz="32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723" name="Text Box 6"/>
          <p:cNvSpPr txBox="1">
            <a:spLocks noChangeArrowheads="1"/>
          </p:cNvSpPr>
          <p:nvPr/>
        </p:nvSpPr>
        <p:spPr bwMode="auto">
          <a:xfrm>
            <a:off x="468313" y="1268413"/>
            <a:ext cx="32400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pic>
        <p:nvPicPr>
          <p:cNvPr id="5" name="Рисунок 4" descr="I:\DCIM\109MSDCF\DSC00027.JPG"/>
          <p:cNvPicPr/>
          <p:nvPr/>
        </p:nvPicPr>
        <p:blipFill>
          <a:blip r:embed="rId2" cstate="print">
            <a:lum contrast="20000"/>
          </a:blip>
          <a:srcRect r="3497"/>
          <a:stretch>
            <a:fillRect/>
          </a:stretch>
        </p:blipFill>
        <p:spPr bwMode="auto">
          <a:xfrm>
            <a:off x="755576" y="1340768"/>
            <a:ext cx="3153916" cy="2724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I:\DCIM\133_2511\IMGP4209.JPG"/>
          <p:cNvPicPr/>
          <p:nvPr/>
        </p:nvPicPr>
        <p:blipFill>
          <a:blip r:embed="rId3" cstate="print">
            <a:lum bright="10000" contrast="10000"/>
          </a:blip>
          <a:srcRect/>
          <a:stretch>
            <a:fillRect/>
          </a:stretch>
        </p:blipFill>
        <p:spPr bwMode="auto">
          <a:xfrm>
            <a:off x="4860032" y="1412776"/>
            <a:ext cx="3131815" cy="258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I:\DCIM\103_1503\IMGP2859.JPG"/>
          <p:cNvPicPr/>
          <p:nvPr/>
        </p:nvPicPr>
        <p:blipFill>
          <a:blip r:embed="rId4" cstate="print">
            <a:lum contrast="20000"/>
          </a:blip>
          <a:srcRect t="20067" r="8704"/>
          <a:stretch>
            <a:fillRect/>
          </a:stretch>
        </p:blipFill>
        <p:spPr bwMode="auto">
          <a:xfrm>
            <a:off x="755576" y="4293096"/>
            <a:ext cx="3081908" cy="233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:\Documents and Settings\Наталия\Мои документы\Downloads\Attachments_sorokru1@rambler.ru_2018-04-02_22-54-54\DSC_5712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4365104"/>
            <a:ext cx="3304411" cy="2186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ru-RU" sz="2800" dirty="0" smtClean="0"/>
              <a:t>Правила движения достойны уважения!</a:t>
            </a:r>
            <a:br>
              <a:rPr lang="ru-RU" sz="2800" dirty="0" smtClean="0"/>
            </a:br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Рисунок 3" descr="L:\ЮИД для Родничка 2018 год\ЮИД в детском саду\DSC07655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3711947" cy="304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I:\DCIM\131_2211\IMGP4120.JPG"/>
          <p:cNvPicPr/>
          <p:nvPr/>
        </p:nvPicPr>
        <p:blipFill>
          <a:blip r:embed="rId3" cstate="print">
            <a:lum contrast="10000"/>
          </a:blip>
          <a:srcRect l="16051" t="7839" r="12635" b="34608"/>
          <a:stretch>
            <a:fillRect/>
          </a:stretch>
        </p:blipFill>
        <p:spPr bwMode="auto">
          <a:xfrm>
            <a:off x="4572000" y="1484784"/>
            <a:ext cx="417646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269924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ru-RU" sz="3600" dirty="0" smtClean="0"/>
              <a:t>Чтобы не случилась беда!</a:t>
            </a:r>
            <a:br>
              <a:rPr lang="ru-RU" sz="3600" dirty="0" smtClean="0"/>
            </a:br>
            <a:endParaRPr lang="ru-RU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lum contrast="18000"/>
          </a:blip>
          <a:srcRect t="11484" r="4149" b="5933"/>
          <a:stretch>
            <a:fillRect/>
          </a:stretch>
        </p:blipFill>
        <p:spPr bwMode="auto">
          <a:xfrm>
            <a:off x="1907704" y="1412776"/>
            <a:ext cx="5253583" cy="4111724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2"/>
          <p:cNvSpPr>
            <a:spLocks noGrp="1"/>
          </p:cNvSpPr>
          <p:nvPr>
            <p:ph type="title"/>
          </p:nvPr>
        </p:nvSpPr>
        <p:spPr>
          <a:xfrm>
            <a:off x="428596" y="908720"/>
            <a:ext cx="8229600" cy="4608512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  <a:t>Выводы:</a:t>
            </a:r>
            <a:b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  <a:t>Таким образом можно сказать, что в «Средней школе №1» создана благоприятная </a:t>
            </a:r>
            <a:r>
              <a:rPr lang="ru-RU" sz="3200" dirty="0" err="1" smtClean="0">
                <a:solidFill>
                  <a:schemeClr val="bg2">
                    <a:lumMod val="50000"/>
                  </a:schemeClr>
                </a:solidFill>
              </a:rPr>
              <a:t>здоровьесберегающая</a:t>
            </a: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</a:rPr>
              <a:t> среда направленная на обеспечение качества образовательного процесса, накоплен огромный положительный опыт, что подтверждают результаты работы школы и успехи наших учеников</a:t>
            </a:r>
            <a:endParaRPr lang="ru-RU" sz="3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</p:cSld>
  <p:clrMapOvr>
    <a:masterClrMapping/>
  </p:clrMapOvr>
  <p:transition>
    <p:whee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700808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700" u="sng" dirty="0" smtClean="0"/>
              <a:t>Целью деятельности нашей школы по </a:t>
            </a:r>
            <a:r>
              <a:rPr lang="ru-RU" sz="2700" u="sng" dirty="0" err="1" smtClean="0"/>
              <a:t>здоровьесбережению</a:t>
            </a:r>
            <a:r>
              <a:rPr lang="ru-RU" sz="2700" u="sng" dirty="0" smtClean="0"/>
              <a:t> учащихся является:</a:t>
            </a:r>
            <a:r>
              <a:rPr lang="ru-RU" dirty="0" smtClean="0"/>
              <a:t> </a:t>
            </a:r>
            <a:br>
              <a:rPr lang="ru-RU" dirty="0" smtClean="0"/>
            </a:b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392488"/>
          </a:xfrm>
        </p:spPr>
        <p:txBody>
          <a:bodyPr/>
          <a:lstStyle/>
          <a:p>
            <a:pPr lvl="0"/>
            <a:r>
              <a:rPr lang="ru-RU" dirty="0" smtClean="0"/>
              <a:t>формирование у учащихся устойчивой мотивации на здоровый образ жизни, ответственности за состояние своего здоровья, за собственное благосостояние и за состояние общества. </a:t>
            </a:r>
          </a:p>
          <a:p>
            <a:pPr lvl="0"/>
            <a:r>
              <a:rPr lang="ru-RU" dirty="0" smtClean="0"/>
              <a:t>приобщение к занятиям физкультурой и спортом. </a:t>
            </a:r>
          </a:p>
          <a:p>
            <a:r>
              <a:rPr lang="ru-RU" dirty="0" smtClean="0"/>
              <a:t>формирование ценностных установок, жизненных приоритетов на здоровый образ жизни</a:t>
            </a:r>
            <a:endParaRPr lang="ru-RU" dirty="0"/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2060848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700" dirty="0" smtClean="0"/>
              <a:t>Данное направление работы школы регламентируется следующими целевыми программами: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5984" y="1357298"/>
            <a:ext cx="450059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+mn-lt"/>
              </a:rPr>
              <a:t>Куликовская битва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972198"/>
          </a:xfrm>
        </p:spPr>
        <p:txBody>
          <a:bodyPr/>
          <a:lstStyle/>
          <a:p>
            <a:pPr lvl="0"/>
            <a:r>
              <a:rPr lang="ru-RU" sz="1800" u="sng" dirty="0" smtClean="0"/>
              <a:t>Программа формирования экологической культуры, здорового и безопасного образа жизни на уровне начального общего </a:t>
            </a:r>
            <a:r>
              <a:rPr lang="ru-RU" sz="1800" u="sng" dirty="0" smtClean="0"/>
              <a:t>образования.</a:t>
            </a:r>
            <a:endParaRPr lang="ru-RU" sz="1800" dirty="0" smtClean="0"/>
          </a:p>
          <a:p>
            <a:pPr lvl="0"/>
            <a:r>
              <a:rPr lang="ru-RU" sz="1800" u="sng" dirty="0" smtClean="0"/>
              <a:t>Программа формирования культуры здорового и безопасного образа жизни на уровне основного общего образования.</a:t>
            </a:r>
            <a:endParaRPr lang="ru-RU" sz="1800" dirty="0" smtClean="0"/>
          </a:p>
          <a:p>
            <a:pPr lvl="0"/>
            <a:r>
              <a:rPr lang="ru-RU" sz="1800" u="sng" dirty="0" smtClean="0"/>
              <a:t>Программа духовно-нравственного воспитания, развития обучающихся при получении начального общего образования.</a:t>
            </a:r>
            <a:endParaRPr lang="ru-RU" sz="1800" dirty="0" smtClean="0"/>
          </a:p>
          <a:p>
            <a:pPr lvl="0"/>
            <a:r>
              <a:rPr lang="ru-RU" sz="1800" u="sng" dirty="0" smtClean="0"/>
              <a:t>Программа воспитания и социализации обучающихся при получении основного общего образования.</a:t>
            </a:r>
            <a:endParaRPr lang="ru-RU" sz="1800" dirty="0" smtClean="0"/>
          </a:p>
          <a:p>
            <a:pPr lvl="0"/>
            <a:r>
              <a:rPr lang="ru-RU" sz="1800" u="sng" dirty="0" smtClean="0"/>
              <a:t>«Программа по профилактике безнадзорности, правонарушений и употребления ПАВ»</a:t>
            </a:r>
            <a:endParaRPr lang="ru-RU" sz="1800" dirty="0" smtClean="0"/>
          </a:p>
          <a:p>
            <a:pPr lvl="0"/>
            <a:r>
              <a:rPr lang="ru-RU" sz="1800" u="sng" dirty="0" smtClean="0"/>
              <a:t>«Программа по профилактике дорожных правонарушений и дорожно-транспортного травматизма»</a:t>
            </a:r>
            <a:endParaRPr lang="ru-RU" sz="1800" dirty="0" smtClean="0"/>
          </a:p>
          <a:p>
            <a:pPr lvl="0"/>
            <a:r>
              <a:rPr lang="ru-RU" sz="1800" u="sng" dirty="0" smtClean="0"/>
              <a:t>«Программа оздоровления</a:t>
            </a:r>
            <a:r>
              <a:rPr lang="ru-RU" sz="1800" dirty="0" smtClean="0"/>
              <a:t>, </a:t>
            </a:r>
            <a:r>
              <a:rPr lang="ru-RU" sz="1800" u="sng" dirty="0" smtClean="0"/>
              <a:t>организации занятости и отдыха детей в летнем школьном лагере»</a:t>
            </a:r>
            <a:endParaRPr lang="ru-RU" sz="1800" dirty="0" smtClean="0"/>
          </a:p>
          <a:p>
            <a:endParaRPr lang="ru-RU" dirty="0"/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400" dirty="0" smtClean="0"/>
              <a:t>Программа строится </a:t>
            </a:r>
            <a:r>
              <a:rPr lang="ru-RU" sz="2400" dirty="0" smtClean="0"/>
              <a:t>она с учетом следующих </a:t>
            </a:r>
            <a:r>
              <a:rPr lang="ru-RU" sz="2400" dirty="0" smtClean="0"/>
              <a:t>направлений и взаимосвязанных блоков: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86050" y="1428736"/>
            <a:ext cx="38651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</a:rPr>
              <a:t>Полтавский бой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38340"/>
          </a:xfrm>
        </p:spPr>
        <p:txBody>
          <a:bodyPr/>
          <a:lstStyle/>
          <a:p>
            <a:r>
              <a:rPr lang="ru-RU" sz="1600" dirty="0" smtClean="0"/>
              <a:t>с</a:t>
            </a:r>
            <a:r>
              <a:rPr lang="ru-RU" sz="1600" dirty="0" smtClean="0"/>
              <a:t>1)создание экологически безопасной, </a:t>
            </a:r>
            <a:r>
              <a:rPr lang="ru-RU" sz="1600" dirty="0" err="1" smtClean="0"/>
              <a:t>здоровьесберегающей</a:t>
            </a:r>
            <a:r>
              <a:rPr lang="ru-RU" sz="1600" dirty="0" smtClean="0"/>
              <a:t> инфраструктуры образовательного учреждения;</a:t>
            </a:r>
          </a:p>
          <a:p>
            <a:r>
              <a:rPr lang="ru-RU" sz="1600" dirty="0" smtClean="0"/>
              <a:t>2) рациональная организация учебного процесса;</a:t>
            </a:r>
          </a:p>
          <a:p>
            <a:r>
              <a:rPr lang="ru-RU" sz="1600" dirty="0" smtClean="0"/>
              <a:t>3) организация здорового питания в школе;</a:t>
            </a:r>
          </a:p>
          <a:p>
            <a:r>
              <a:rPr lang="ru-RU" sz="1600" dirty="0" smtClean="0"/>
              <a:t>4) организация воспитательной работы, направленной на воспитание экологической культуры, культуры здорового и безопасного образа жизни. </a:t>
            </a:r>
          </a:p>
          <a:p>
            <a:r>
              <a:rPr lang="ru-RU" sz="1600" dirty="0" smtClean="0"/>
              <a:t>5) организации физкультурно-оздоровительной и спортивной работы школы;</a:t>
            </a:r>
          </a:p>
          <a:p>
            <a:r>
              <a:rPr lang="ru-RU" sz="1600" dirty="0" smtClean="0"/>
              <a:t>6) организация работы по обеспечению безопасности в школе;</a:t>
            </a:r>
          </a:p>
          <a:p>
            <a:r>
              <a:rPr lang="ru-RU" sz="1600" dirty="0" smtClean="0"/>
              <a:t>7) организация необходимой медико-социальной помощи школьникам;</a:t>
            </a:r>
          </a:p>
          <a:p>
            <a:r>
              <a:rPr lang="ru-RU" sz="1600" dirty="0" smtClean="0"/>
              <a:t>8) организация психолого-педагогической помощи учащимся;</a:t>
            </a:r>
          </a:p>
          <a:p>
            <a:r>
              <a:rPr lang="ru-RU" sz="1600" dirty="0" smtClean="0"/>
              <a:t>9) работа с педагогами: повышение их уровня знаний об эффективных </a:t>
            </a:r>
            <a:r>
              <a:rPr lang="ru-RU" sz="1600" dirty="0" err="1" smtClean="0"/>
              <a:t>здоровьесберегающих</a:t>
            </a:r>
            <a:r>
              <a:rPr lang="ru-RU" sz="1600" dirty="0" smtClean="0"/>
              <a:t> методах и технологиях, укрепление физического и психического здоровья педагогов;</a:t>
            </a:r>
          </a:p>
          <a:p>
            <a:r>
              <a:rPr lang="ru-RU" sz="1600" dirty="0" smtClean="0"/>
              <a:t>10) формирование социального партнерства между педагогами и родителями в </a:t>
            </a:r>
            <a:r>
              <a:rPr lang="ru-RU" sz="1600" dirty="0" err="1" smtClean="0"/>
              <a:t>здоровьесберегающей</a:t>
            </a:r>
            <a:r>
              <a:rPr lang="ru-RU" sz="1600" dirty="0" smtClean="0"/>
              <a:t> сфере;</a:t>
            </a:r>
          </a:p>
          <a:p>
            <a:r>
              <a:rPr lang="ru-RU" sz="1600" dirty="0" smtClean="0"/>
              <a:t>11) формирование комплексной просветительской деятельности в </a:t>
            </a:r>
            <a:r>
              <a:rPr lang="ru-RU" sz="1600" dirty="0" err="1" smtClean="0"/>
              <a:t>здоровьесберегающей</a:t>
            </a:r>
            <a:r>
              <a:rPr lang="ru-RU" sz="1600" dirty="0" smtClean="0"/>
              <a:t> сфере совместно </a:t>
            </a:r>
            <a:r>
              <a:rPr lang="ru-RU" sz="1600" dirty="0" smtClean="0"/>
              <a:t> </a:t>
            </a:r>
            <a:r>
              <a:rPr lang="ru-RU" sz="1600" dirty="0" smtClean="0"/>
              <a:t>другими учреждениями </a:t>
            </a:r>
            <a:endParaRPr lang="ru-RU" sz="1600" dirty="0"/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 smtClean="0"/>
              <a:t>Школа – цветущий сад</a:t>
            </a:r>
            <a:br>
              <a:rPr lang="ru-RU" dirty="0" smtClean="0"/>
            </a:b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Содержимое 5" descr="C:\Users\ПК\Desktop\планшет\20150824_100426.jpg"/>
          <p:cNvPicPr>
            <a:picLocks noGrp="1"/>
          </p:cNvPicPr>
          <p:nvPr>
            <p:ph idx="1"/>
          </p:nvPr>
        </p:nvPicPr>
        <p:blipFill>
          <a:blip r:embed="rId2" cstate="print"/>
          <a:srcRect t="13713"/>
          <a:stretch>
            <a:fillRect/>
          </a:stretch>
        </p:blipFill>
        <p:spPr bwMode="auto">
          <a:xfrm>
            <a:off x="1187624" y="1124744"/>
            <a:ext cx="6980960" cy="4831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 smtClean="0"/>
              <a:t>К спортивным победам</a:t>
            </a:r>
            <a:br>
              <a:rPr lang="ru-RU" dirty="0" smtClean="0"/>
            </a:b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5" descr="F:\Фото разведчик\Лагерь Гвардеец\IMG_168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00113" y="1125538"/>
            <a:ext cx="7200900" cy="5399087"/>
          </a:xfrm>
          <a:noFill/>
        </p:spPr>
      </p:pic>
      <p:pic>
        <p:nvPicPr>
          <p:cNvPr id="8" name="Picture 5" descr="F:\Фото разведчик\Лагерь Гвардеец\IMG_168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865011" y="2636912"/>
            <a:ext cx="5388402" cy="4040113"/>
          </a:xfrm>
          <a:noFill/>
        </p:spPr>
      </p:pic>
      <p:pic>
        <p:nvPicPr>
          <p:cNvPr id="9" name="Содержимое 8" descr="D:\Фото школьные\Открытие стадиона от газпрома сентябрь 2017 год\DSC_1121.JP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>
                  <a14:imgLayer r:embed="rId1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2736"/>
            <a:ext cx="4104456" cy="324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/>
          <p:nvPr/>
        </p:nvPicPr>
        <p:blipFill>
          <a:blip r:embed="rId18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068960"/>
            <a:ext cx="3927560" cy="2882901"/>
          </a:xfrm>
          <a:prstGeom prst="rect">
            <a:avLst/>
          </a:prstGeom>
          <a:noFill/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 smtClean="0"/>
              <a:t>Учим безопасности</a:t>
            </a:r>
            <a:br>
              <a:rPr lang="ru-RU" dirty="0" smtClean="0"/>
            </a:b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714348" y="1428736"/>
            <a:ext cx="3590926" cy="489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Содержимое 5" descr="D:\Наталия\САЙТ\Принятие в юнармию\DSC09762.JPG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6"/>
            <a:ext cx="59766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D:\Фото школьные\Фото ГИБДД\SDC12702.JPG"/>
          <p:cNvPicPr/>
          <p:nvPr/>
        </p:nvPicPr>
        <p:blipFill>
          <a:blip r:embed="rId4" cstate="print">
            <a:extLst>
              <a:ext uri="{BEBA8EAE-BF5A-486C-A8C5-ECC9F3942E4B}">
                <a14:imgProps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>
                  <a14:imgLayer r:embed="rId1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573016"/>
            <a:ext cx="4694385" cy="2980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7"/>
          <p:cNvSpPr txBox="1">
            <a:spLocks noChangeArrowheads="1"/>
          </p:cNvSpPr>
          <p:nvPr/>
        </p:nvSpPr>
        <p:spPr bwMode="auto">
          <a:xfrm>
            <a:off x="1692275" y="332656"/>
            <a:ext cx="59753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                  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809530" y="365996"/>
            <a:ext cx="35249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69988" algn="l"/>
              </a:tabLst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 прививку? Это нас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…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3528392" cy="3220194"/>
          </a:xfrm>
          <a:prstGeom prst="rect">
            <a:avLst/>
          </a:prstGeom>
          <a:noFill/>
        </p:spPr>
      </p:pic>
      <p:pic>
        <p:nvPicPr>
          <p:cNvPr id="6" name="Рисунок 5"/>
          <p:cNvPicPr/>
          <p:nvPr/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636912"/>
            <a:ext cx="4071342" cy="3264768"/>
          </a:xfrm>
          <a:prstGeom prst="rect">
            <a:avLst/>
          </a:prstGeom>
          <a:noFill/>
        </p:spPr>
      </p:pic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445</TotalTime>
  <Words>397</Words>
  <Application>Microsoft Office PowerPoint</Application>
  <PresentationFormat>Экран (4:3)</PresentationFormat>
  <Paragraphs>59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Lucida Sans Unicode</vt:lpstr>
      <vt:lpstr>Wingdings 3</vt:lpstr>
      <vt:lpstr>Verdana</vt:lpstr>
      <vt:lpstr>Wingdings 2</vt:lpstr>
      <vt:lpstr>Calibri</vt:lpstr>
      <vt:lpstr>Открытая</vt:lpstr>
      <vt:lpstr>Здоровьесберегающая среда как фактор  обеспечения качества образовательного процесса. </vt:lpstr>
      <vt:lpstr>«Чтобы сделать ребёнка умным и рассудительным, сделайте его крепким и здоровым» Ж.-Ж. Руссо </vt:lpstr>
      <vt:lpstr>Целью деятельности нашей школы по здоровьесбережению учащихся является:  </vt:lpstr>
      <vt:lpstr>Данное направление работы школы регламентируется следующими целевыми программами:  </vt:lpstr>
      <vt:lpstr>Программа строится она с учетом следующих направлений и взаимосвязанных блоков:</vt:lpstr>
      <vt:lpstr>Школа – цветущий сад </vt:lpstr>
      <vt:lpstr>К спортивным победам </vt:lpstr>
      <vt:lpstr>Учим безопасности </vt:lpstr>
      <vt:lpstr>Слайд 9</vt:lpstr>
      <vt:lpstr>Слайд 10</vt:lpstr>
      <vt:lpstr>Слайд 11</vt:lpstr>
      <vt:lpstr>Слайд 12</vt:lpstr>
      <vt:lpstr>Слайд 13</vt:lpstr>
      <vt:lpstr>Слайд 14</vt:lpstr>
      <vt:lpstr>В школу за здоровьем! </vt:lpstr>
      <vt:lpstr>Вперед, к олимпийским вершинам! </vt:lpstr>
      <vt:lpstr>Мы выбираем жизнь! </vt:lpstr>
      <vt:lpstr>Неделя Здоровья – это здорово! </vt:lpstr>
      <vt:lpstr>Военно-спортивные праздники </vt:lpstr>
      <vt:lpstr>Если хочешь быть здоров – закаляйся! </vt:lpstr>
      <vt:lpstr>Чистая планета – крепкое здоровье! </vt:lpstr>
      <vt:lpstr>Научить, защитить, обезопасить </vt:lpstr>
      <vt:lpstr>Правила движения достойны уважения! </vt:lpstr>
      <vt:lpstr>Чтобы не случилась беда! </vt:lpstr>
      <vt:lpstr>Выводы: Таким образом можно сказать, что в «Средней школе №1» создана благоприятная здоровьесберегающая среда направленная на обеспечение качества образовательного процесса, накоплен огромный положительный опыт, что подтверждают результаты работы школы и успехи наших учеников</vt:lpstr>
      <vt:lpstr>Спасибо за внимание!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Шаблон оформления</dc:subject>
  <dc:creator>1</dc:creator>
  <cp:keywords>Шаблон оформления</cp:keywords>
  <dc:description>Шаблон оформления</dc:description>
  <cp:lastModifiedBy>Ирина</cp:lastModifiedBy>
  <cp:revision>49</cp:revision>
  <dcterms:created xsi:type="dcterms:W3CDTF">2010-05-11T14:40:54Z</dcterms:created>
  <dcterms:modified xsi:type="dcterms:W3CDTF">2020-08-18T08:03:49Z</dcterms:modified>
  <cp:category>Шаблон оформления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TC300030181049</vt:lpwstr>
  </property>
</Properties>
</file>